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045" r:id="rId5"/>
    <p:sldId id="1992" r:id="rId6"/>
    <p:sldId id="4102" r:id="rId7"/>
    <p:sldId id="4103" r:id="rId8"/>
    <p:sldId id="4104" r:id="rId9"/>
    <p:sldId id="4105" r:id="rId10"/>
    <p:sldId id="4106" r:id="rId11"/>
    <p:sldId id="4101" r:id="rId12"/>
    <p:sldId id="4107" r:id="rId13"/>
    <p:sldId id="4108" r:id="rId14"/>
    <p:sldId id="4109" r:id="rId15"/>
    <p:sldId id="4110" r:id="rId16"/>
    <p:sldId id="4070" r:id="rId17"/>
  </p:sldIdLst>
  <p:sldSz cx="12192000" cy="6858000"/>
  <p:notesSz cx="6858000" cy="9144000"/>
  <p:custDataLst>
    <p:tags r:id="rId20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harafa Ahmed" initials="MA" lastIdx="14" clrIdx="0">
    <p:extLst>
      <p:ext uri="{19B8F6BF-5375-455C-9EA6-DF929625EA0E}">
        <p15:presenceInfo xmlns:p15="http://schemas.microsoft.com/office/powerpoint/2012/main" userId="S::a.mosharafa@reply.de::6d33d76d-fb92-4d11-8d5a-554bdeef6f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944"/>
    <a:srgbClr val="262944"/>
    <a:srgbClr val="7F7F7F"/>
    <a:srgbClr val="78BFD0"/>
    <a:srgbClr val="969CBE"/>
    <a:srgbClr val="969CBA"/>
    <a:srgbClr val="969BBE"/>
    <a:srgbClr val="ADAFCD"/>
    <a:srgbClr val="8B8DA6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0"/>
    <p:restoredTop sz="94677"/>
  </p:normalViewPr>
  <p:slideViewPr>
    <p:cSldViewPr snapToGrid="0">
      <p:cViewPr varScale="1">
        <p:scale>
          <a:sx n="104" d="100"/>
          <a:sy n="104" d="100"/>
        </p:scale>
        <p:origin x="240" y="1304"/>
      </p:cViewPr>
      <p:guideLst>
        <p:guide orient="horz" pos="220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C3EA9E-6BDC-4A79-AFF7-99C44CB82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F4F1B-A484-48CA-949E-C54FAD24AC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40642-083C-45F1-96AE-6C40D1428CD6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CCD8-E031-4ADB-97E6-0462DC70D0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4311C-44CC-49A8-A38C-3C038F9763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2F52F-549D-4565-87BA-A1055EB5B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89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2F1A5-1147-44AA-941C-401C9E3002E6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Modifica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3249D-E364-4AF9-8113-7FC01C784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4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3249D-E364-4AF9-8113-7FC01C784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PURPLE%20GREY/%3E%20Purple%20Grey/16-9/Purple-Grey-Reply-Gradients_Purple-Grey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One">
    <p:bg>
      <p:bgPr>
        <a:solidFill>
          <a:srgbClr val="8D8E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637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C87215-8867-4408-8D53-79F024BB10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5137" y="2636211"/>
            <a:ext cx="912816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INSERT YOUR</a:t>
            </a:r>
            <a:br>
              <a:rPr lang="en-US" noProof="0"/>
            </a:br>
            <a:r>
              <a:rPr lang="en-US" noProof="0"/>
              <a:t>TITLE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84B4384-FA9E-41EC-A943-404A58D6FB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137" y="4221789"/>
            <a:ext cx="9128164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Data Reply | Contact person | Clients name | Date</a:t>
            </a:r>
          </a:p>
        </p:txBody>
      </p:sp>
      <p:pic>
        <p:nvPicPr>
          <p:cNvPr id="18" name="Immagine 6" descr="Machine Learning Reply - LOGO_White RGB.eps">
            <a:extLst>
              <a:ext uri="{FF2B5EF4-FFF2-40B4-BE49-F238E27FC236}">
                <a16:creationId xmlns:a16="http://schemas.microsoft.com/office/drawing/2014/main" id="{D6CF0610-B499-0649-9BA4-DD2413042F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08" y="6284667"/>
            <a:ext cx="1547997" cy="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7606A10-8F0C-4B96-8F0F-38986ED53B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0477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7606A10-8F0C-4B96-8F0F-38986ED53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D7A1DBF-AD07-4E04-96CF-3D159776859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1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5" name="Segnaposto numero diapositiva 5">
            <a:extLst>
              <a:ext uri="{FF2B5EF4-FFF2-40B4-BE49-F238E27FC236}">
                <a16:creationId xmlns:a16="http://schemas.microsoft.com/office/drawing/2014/main" id="{AF3DB202-8DE1-4A0F-A783-A1F0A4DA1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117" y="6356352"/>
            <a:ext cx="2743200" cy="22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6009-6E5A-4F8C-8CA7-E37AFBF5FB9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Inhaltsplatzhalter 35">
            <a:extLst>
              <a:ext uri="{FF2B5EF4-FFF2-40B4-BE49-F238E27FC236}">
                <a16:creationId xmlns:a16="http://schemas.microsoft.com/office/drawing/2014/main" id="{7E990F5F-C9D7-47BA-8AEC-1DC95FB09B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682" y="6028266"/>
            <a:ext cx="11460635" cy="22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4B98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54000" bIns="36000" anchor="b" anchorCtr="0"/>
          <a:lstStyle>
            <a:lvl1pPr>
              <a:spcBef>
                <a:spcPts val="200"/>
              </a:spcBef>
              <a:defRPr lang="de-DE" sz="1200" b="0" i="1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/>
              <a:t>Source: </a:t>
            </a:r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115D5E09-1E48-4E0E-82C0-2E1B99C3C405}"/>
              </a:ext>
            </a:extLst>
          </p:cNvPr>
          <p:cNvSpPr>
            <a:spLocks noChangeAspect="1"/>
          </p:cNvSpPr>
          <p:nvPr userDrawn="1"/>
        </p:nvSpPr>
        <p:spPr bwMode="gray">
          <a:xfrm flipH="1">
            <a:off x="10306049" y="0"/>
            <a:ext cx="1885950" cy="9432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72"/>
              </a:cxn>
              <a:cxn ang="0">
                <a:pos x="1260" y="572"/>
              </a:cxn>
              <a:cxn ang="0">
                <a:pos x="1430" y="0"/>
              </a:cxn>
              <a:cxn ang="0">
                <a:pos x="0" y="0"/>
              </a:cxn>
            </a:cxnLst>
            <a:rect l="0" t="0" r="r" b="b"/>
            <a:pathLst>
              <a:path w="1430" h="572">
                <a:moveTo>
                  <a:pt x="0" y="0"/>
                </a:moveTo>
                <a:lnTo>
                  <a:pt x="0" y="572"/>
                </a:lnTo>
                <a:lnTo>
                  <a:pt x="1260" y="572"/>
                </a:lnTo>
                <a:lnTo>
                  <a:pt x="14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2404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eaLnBrk="1"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B7C09E-2209-40FC-8B57-708E1E3ECC1E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65681" y="1716195"/>
            <a:ext cx="11460635" cy="4205788"/>
          </a:xfrm>
          <a:prstGeom prst="rect">
            <a:avLst/>
          </a:prstGeom>
        </p:spPr>
        <p:txBody>
          <a:bodyPr lIns="0"/>
          <a:lstStyle>
            <a:lvl1pPr>
              <a:defRPr sz="1600" u="none">
                <a:solidFill>
                  <a:srgbClr val="333657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993F5916-D4AC-4CCB-B1D3-C3E23E7F75F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5682" y="1300020"/>
            <a:ext cx="11462400" cy="309892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Inhaltsplatzhalter 35">
            <a:extLst>
              <a:ext uri="{FF2B5EF4-FFF2-40B4-BE49-F238E27FC236}">
                <a16:creationId xmlns:a16="http://schemas.microsoft.com/office/drawing/2014/main" id="{5390D463-F6CC-43D7-81F0-CC42BBE0C8E0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365682" y="6356352"/>
            <a:ext cx="8607600" cy="22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4B98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54000" bIns="3600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de-DE" sz="1200" b="0" i="0" u="none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/>
              <a:t>Machine Learning Reply | Client | Date</a:t>
            </a:r>
          </a:p>
        </p:txBody>
      </p:sp>
      <p:sp>
        <p:nvSpPr>
          <p:cNvPr id="13" name="Title Placeholder 54">
            <a:extLst>
              <a:ext uri="{FF2B5EF4-FFF2-40B4-BE49-F238E27FC236}">
                <a16:creationId xmlns:a16="http://schemas.microsoft.com/office/drawing/2014/main" id="{98BBD9EC-DDD9-43B6-A5EA-AE7AE77D3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65682" y="397932"/>
            <a:ext cx="9940367" cy="7958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>
                <a:solidFill>
                  <a:srgbClr val="333657"/>
                </a:solidFill>
              </a:defRPr>
            </a:lvl1pPr>
          </a:lstStyle>
          <a:p>
            <a:pPr lvl="0"/>
            <a:r>
              <a:rPr lang="en-US" noProof="0" err="1"/>
              <a:t>Actiontitle</a:t>
            </a:r>
            <a:endParaRPr lang="en-US" noProof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056089C-AB0C-4C92-BC18-38F7A98A0B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682" y="90049"/>
            <a:ext cx="9939600" cy="201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Chapter name</a:t>
            </a:r>
          </a:p>
        </p:txBody>
      </p:sp>
      <p:pic>
        <p:nvPicPr>
          <p:cNvPr id="15" name="Immagine 6" descr="Machine Learning Reply - LOGO_White RGB.eps">
            <a:extLst>
              <a:ext uri="{FF2B5EF4-FFF2-40B4-BE49-F238E27FC236}">
                <a16:creationId xmlns:a16="http://schemas.microsoft.com/office/drawing/2014/main" id="{91DDA10E-413A-C741-A6FB-F652EFE745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9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8256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DB456A3-3A6E-4AFD-82C8-6A9415A55F8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8D8EA8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D0884-AD60-D247-AC42-751E0455F764}"/>
              </a:ext>
            </a:extLst>
          </p:cNvPr>
          <p:cNvGrpSpPr/>
          <p:nvPr userDrawn="1"/>
        </p:nvGrpSpPr>
        <p:grpSpPr>
          <a:xfrm>
            <a:off x="9714966" y="0"/>
            <a:ext cx="2477032" cy="6858000"/>
            <a:chOff x="9714966" y="0"/>
            <a:chExt cx="2477032" cy="68580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E5E8C14A-1EB8-4FD2-B83E-DB29F2CF9CBB}"/>
                </a:ext>
              </a:extLst>
            </p:cNvPr>
            <p:cNvSpPr/>
            <p:nvPr userDrawn="1"/>
          </p:nvSpPr>
          <p:spPr>
            <a:xfrm flipH="1">
              <a:off x="10343959" y="0"/>
              <a:ext cx="1848039" cy="6858000"/>
            </a:xfrm>
            <a:custGeom>
              <a:avLst/>
              <a:gdLst/>
              <a:ahLst/>
              <a:cxnLst/>
              <a:rect l="l" t="t" r="r" b="b"/>
              <a:pathLst>
                <a:path w="1742046" h="7772400">
                  <a:moveTo>
                    <a:pt x="0" y="7772400"/>
                  </a:moveTo>
                  <a:lnTo>
                    <a:pt x="1742046" y="7772400"/>
                  </a:lnTo>
                  <a:lnTo>
                    <a:pt x="1742046" y="0"/>
                  </a:lnTo>
                  <a:lnTo>
                    <a:pt x="0" y="0"/>
                  </a:lnTo>
                  <a:lnTo>
                    <a:pt x="0" y="7772400"/>
                  </a:lnTo>
                  <a:close/>
                </a:path>
              </a:pathLst>
            </a:custGeom>
            <a:solidFill>
              <a:srgbClr val="333657"/>
            </a:solidFill>
          </p:spPr>
          <p:txBody>
            <a:bodyPr wrap="square" lIns="0" tIns="0" rIns="0" bIns="0" rtlCol="0">
              <a:noAutofit/>
            </a:bodyPr>
            <a:lstStyle/>
            <a:p>
              <a:pPr eaLnBrk="1"/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1059EA4-19F2-442E-A11A-9412621C239F}"/>
                </a:ext>
              </a:extLst>
            </p:cNvPr>
            <p:cNvSpPr/>
            <p:nvPr userDrawn="1"/>
          </p:nvSpPr>
          <p:spPr>
            <a:xfrm flipH="1">
              <a:off x="9714966" y="0"/>
              <a:ext cx="628994" cy="6858000"/>
            </a:xfrm>
            <a:prstGeom prst="triangle">
              <a:avLst>
                <a:gd name="adj" fmla="val 0"/>
              </a:avLst>
            </a:prstGeom>
            <a:solidFill>
              <a:srgbClr val="33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65137" y="2636211"/>
            <a:ext cx="912816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INSERT YOUR</a:t>
            </a:r>
            <a:br>
              <a:rPr lang="en-US" noProof="0"/>
            </a:br>
            <a:r>
              <a:rPr lang="en-US" noProof="0"/>
              <a:t>TITLE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0EA06B-7E8D-4D37-BFFF-F7D390284924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65137" y="4221789"/>
            <a:ext cx="9128164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Data Reply | Contact person | Clients name | Date</a:t>
            </a:r>
          </a:p>
        </p:txBody>
      </p:sp>
      <p:pic>
        <p:nvPicPr>
          <p:cNvPr id="19" name="Immagine 6" descr="Machine Learning Reply - LOGO_White RGB.eps">
            <a:extLst>
              <a:ext uri="{FF2B5EF4-FFF2-40B4-BE49-F238E27FC236}">
                <a16:creationId xmlns:a16="http://schemas.microsoft.com/office/drawing/2014/main" id="{46616876-ACCF-C74D-AAD7-8396BB59EA6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140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DB456A3-3A6E-4AFD-82C8-6A9415A55F8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8D8EA8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D0884-AD60-D247-AC42-751E0455F764}"/>
              </a:ext>
            </a:extLst>
          </p:cNvPr>
          <p:cNvGrpSpPr/>
          <p:nvPr userDrawn="1"/>
        </p:nvGrpSpPr>
        <p:grpSpPr>
          <a:xfrm>
            <a:off x="9714966" y="0"/>
            <a:ext cx="2477032" cy="6858000"/>
            <a:chOff x="9714966" y="0"/>
            <a:chExt cx="2477032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E5E8C14A-1EB8-4FD2-B83E-DB29F2CF9CBB}"/>
                </a:ext>
              </a:extLst>
            </p:cNvPr>
            <p:cNvSpPr/>
            <p:nvPr userDrawn="1"/>
          </p:nvSpPr>
          <p:spPr>
            <a:xfrm flipH="1">
              <a:off x="10343959" y="0"/>
              <a:ext cx="1848039" cy="6858000"/>
            </a:xfrm>
            <a:custGeom>
              <a:avLst/>
              <a:gdLst/>
              <a:ahLst/>
              <a:cxnLst/>
              <a:rect l="l" t="t" r="r" b="b"/>
              <a:pathLst>
                <a:path w="1742046" h="7772400">
                  <a:moveTo>
                    <a:pt x="0" y="7772400"/>
                  </a:moveTo>
                  <a:lnTo>
                    <a:pt x="1742046" y="7772400"/>
                  </a:lnTo>
                  <a:lnTo>
                    <a:pt x="1742046" y="0"/>
                  </a:lnTo>
                  <a:lnTo>
                    <a:pt x="0" y="0"/>
                  </a:lnTo>
                  <a:lnTo>
                    <a:pt x="0" y="77724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eaLnBrk="1"/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1059EA4-19F2-442E-A11A-9412621C239F}"/>
                </a:ext>
              </a:extLst>
            </p:cNvPr>
            <p:cNvSpPr/>
            <p:nvPr userDrawn="1"/>
          </p:nvSpPr>
          <p:spPr>
            <a:xfrm flipH="1">
              <a:off x="9714966" y="0"/>
              <a:ext cx="628994" cy="6858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65137" y="2636211"/>
            <a:ext cx="912816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INSERT YOUR</a:t>
            </a:r>
            <a:br>
              <a:rPr lang="en-US" noProof="0"/>
            </a:br>
            <a:r>
              <a:rPr lang="en-US" noProof="0"/>
              <a:t>TITLE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0EA06B-7E8D-4D37-BFFF-F7D390284924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65137" y="4221789"/>
            <a:ext cx="9128164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Data Reply | Contact person | Clients name | Date</a:t>
            </a:r>
          </a:p>
        </p:txBody>
      </p:sp>
      <p:pic>
        <p:nvPicPr>
          <p:cNvPr id="19" name="Immagine 6" descr="Machine Learning Reply - LOGO_White RGB.eps">
            <a:extLst>
              <a:ext uri="{FF2B5EF4-FFF2-40B4-BE49-F238E27FC236}">
                <a16:creationId xmlns:a16="http://schemas.microsoft.com/office/drawing/2014/main" id="{46616876-ACCF-C74D-AAD7-8396BB59EA6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5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4592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AA6F190-F849-4FCE-BB0B-478F68CE7E6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C9CAE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8CC665A-643E-4063-A6D9-70D2C8D0D4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5137" y="2636211"/>
            <a:ext cx="912816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024049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INSERT YOUR</a:t>
            </a:r>
            <a:br>
              <a:rPr lang="en-US" noProof="0"/>
            </a:br>
            <a:r>
              <a:rPr lang="en-US" noProof="0"/>
              <a:t>TITLE HERE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427B5B6-635D-457F-B6E7-F59AD6BBE7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137" y="4221789"/>
            <a:ext cx="9128164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 u="none" cap="none">
                <a:solidFill>
                  <a:srgbClr val="024049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Data Reply | Contact person | Clients name | Date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9D1B88-AF46-E547-AF0E-4FA57708B45D}"/>
              </a:ext>
            </a:extLst>
          </p:cNvPr>
          <p:cNvGrpSpPr/>
          <p:nvPr userDrawn="1"/>
        </p:nvGrpSpPr>
        <p:grpSpPr>
          <a:xfrm flipH="1">
            <a:off x="9714966" y="0"/>
            <a:ext cx="2477032" cy="6858000"/>
            <a:chOff x="9259184" y="0"/>
            <a:chExt cx="2313933" cy="6858000"/>
          </a:xfrm>
          <a:solidFill>
            <a:srgbClr val="024049"/>
          </a:solidFill>
        </p:grpSpPr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6F6F7C83-2C35-F940-B404-D49813AE72DA}"/>
                </a:ext>
              </a:extLst>
            </p:cNvPr>
            <p:cNvSpPr/>
            <p:nvPr userDrawn="1"/>
          </p:nvSpPr>
          <p:spPr>
            <a:xfrm>
              <a:off x="9259184" y="0"/>
              <a:ext cx="1726356" cy="6858000"/>
            </a:xfrm>
            <a:custGeom>
              <a:avLst/>
              <a:gdLst/>
              <a:ahLst/>
              <a:cxnLst/>
              <a:rect l="l" t="t" r="r" b="b"/>
              <a:pathLst>
                <a:path w="1742046" h="7772400">
                  <a:moveTo>
                    <a:pt x="0" y="7772400"/>
                  </a:moveTo>
                  <a:lnTo>
                    <a:pt x="1742046" y="7772400"/>
                  </a:lnTo>
                  <a:lnTo>
                    <a:pt x="1742046" y="0"/>
                  </a:lnTo>
                  <a:lnTo>
                    <a:pt x="0" y="0"/>
                  </a:lnTo>
                  <a:lnTo>
                    <a:pt x="0" y="777240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eaLnBrk="1"/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26" name="Isosceles Triangle 12">
              <a:extLst>
                <a:ext uri="{FF2B5EF4-FFF2-40B4-BE49-F238E27FC236}">
                  <a16:creationId xmlns:a16="http://schemas.microsoft.com/office/drawing/2014/main" id="{2646C5CA-8F40-CC40-B372-099DD5B5E6F2}"/>
                </a:ext>
              </a:extLst>
            </p:cNvPr>
            <p:cNvSpPr/>
            <p:nvPr userDrawn="1"/>
          </p:nvSpPr>
          <p:spPr>
            <a:xfrm>
              <a:off x="10985539" y="0"/>
              <a:ext cx="587578" cy="6858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en-US"/>
            </a:p>
          </p:txBody>
        </p:sp>
      </p:grpSp>
      <p:pic>
        <p:nvPicPr>
          <p:cNvPr id="30" name="Immagine 6" descr="Machine Learning Reply - LOGO_White RGB.eps">
            <a:extLst>
              <a:ext uri="{FF2B5EF4-FFF2-40B4-BE49-F238E27FC236}">
                <a16:creationId xmlns:a16="http://schemas.microsoft.com/office/drawing/2014/main" id="{17422738-416F-A947-8137-08D3AE5B49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372"/>
            <a:ext cx="12240683" cy="6885384"/>
          </a:xfrm>
          <a:prstGeom prst="rect">
            <a:avLst/>
          </a:prstGeom>
        </p:spPr>
      </p:pic>
      <p:pic>
        <p:nvPicPr>
          <p:cNvPr id="7" name="Immagine 6" descr="Machine Learning Reply - LOGO_White RGB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08" y="6284667"/>
            <a:ext cx="1547997" cy="384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191745-1316-E644-B2AB-829A6B8C15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5137" y="2636211"/>
            <a:ext cx="912816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INSERT YOUR</a:t>
            </a:r>
            <a:br>
              <a:rPr lang="en-US" noProof="0"/>
            </a:br>
            <a:r>
              <a:rPr lang="en-US" noProof="0"/>
              <a:t>TITLE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B7F511-30AF-B147-B76D-C4BB41333F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137" y="4221789"/>
            <a:ext cx="9128164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Data Reply | Contact person | Clients name | Date</a:t>
            </a:r>
          </a:p>
        </p:txBody>
      </p:sp>
    </p:spTree>
    <p:extLst>
      <p:ext uri="{BB962C8B-B14F-4D97-AF65-F5344CB8AC3E}">
        <p14:creationId xmlns:p14="http://schemas.microsoft.com/office/powerpoint/2010/main" val="75467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4785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4605927C-AAE2-4204-BB51-2E83932EC773}"/>
              </a:ext>
            </a:extLst>
          </p:cNvPr>
          <p:cNvSpPr/>
          <p:nvPr userDrawn="1"/>
        </p:nvSpPr>
        <p:spPr>
          <a:xfrm>
            <a:off x="1587731" y="0"/>
            <a:ext cx="10604269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8D8EA8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9F3FA5B-38DB-4E66-A8F8-ED8F84F733CF}"/>
              </a:ext>
            </a:extLst>
          </p:cNvPr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333657"/>
          </a:solidFill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sz="1800">
              <a:latin typeface="Arial" panose="020B0604020202020204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E35D32-0A82-40B6-A9D9-6605F2E3A642}"/>
              </a:ext>
            </a:extLst>
          </p:cNvPr>
          <p:cNvSpPr/>
          <p:nvPr userDrawn="1"/>
        </p:nvSpPr>
        <p:spPr>
          <a:xfrm>
            <a:off x="1587731" y="0"/>
            <a:ext cx="587578" cy="6858000"/>
          </a:xfrm>
          <a:prstGeom prst="triangle">
            <a:avLst>
              <a:gd name="adj" fmla="val 0"/>
            </a:avLst>
          </a:prstGeom>
          <a:solidFill>
            <a:srgbClr val="333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C4C6A50-5379-4F24-A18D-F38529A8A8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3337" y="4221789"/>
            <a:ext cx="7670325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indent="0" algn="l">
              <a:buNone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Insert your subtitle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BF0887-B3C8-4AA5-A50C-0F9212A33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3336" y="2636211"/>
            <a:ext cx="773093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Divider</a:t>
            </a:r>
          </a:p>
        </p:txBody>
      </p:sp>
      <p:pic>
        <p:nvPicPr>
          <p:cNvPr id="18" name="Immagine 6" descr="Machine Learning Reply - LOGO_White RGB.eps">
            <a:extLst>
              <a:ext uri="{FF2B5EF4-FFF2-40B4-BE49-F238E27FC236}">
                <a16:creationId xmlns:a16="http://schemas.microsoft.com/office/drawing/2014/main" id="{0E008E3D-2C31-3E44-B689-49F89BBCD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6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6895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sz="48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4605927C-AAE2-4204-BB51-2E83932EC773}"/>
              </a:ext>
            </a:extLst>
          </p:cNvPr>
          <p:cNvSpPr/>
          <p:nvPr userDrawn="1"/>
        </p:nvSpPr>
        <p:spPr>
          <a:xfrm>
            <a:off x="1587731" y="0"/>
            <a:ext cx="10604269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8D8EA8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9F3FA5B-38DB-4E66-A8F8-ED8F84F733CF}"/>
              </a:ext>
            </a:extLst>
          </p:cNvPr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sz="1800">
              <a:latin typeface="Arial" panose="020B0604020202020204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E35D32-0A82-40B6-A9D9-6605F2E3A642}"/>
              </a:ext>
            </a:extLst>
          </p:cNvPr>
          <p:cNvSpPr/>
          <p:nvPr userDrawn="1"/>
        </p:nvSpPr>
        <p:spPr>
          <a:xfrm>
            <a:off x="1587731" y="0"/>
            <a:ext cx="587578" cy="6858000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C4C6A50-5379-4F24-A18D-F38529A8A8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3337" y="4221789"/>
            <a:ext cx="7670325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indent="0" algn="l">
              <a:buNone/>
              <a:defRPr sz="2400" b="0" u="none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Insert your subtitle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BF0887-B3C8-4AA5-A50C-0F9212A33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3336" y="2636211"/>
            <a:ext cx="773093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Divider</a:t>
            </a:r>
          </a:p>
        </p:txBody>
      </p:sp>
      <p:pic>
        <p:nvPicPr>
          <p:cNvPr id="18" name="Immagine 6" descr="Machine Learning Reply - LOGO_White RGB.eps">
            <a:extLst>
              <a:ext uri="{FF2B5EF4-FFF2-40B4-BE49-F238E27FC236}">
                <a16:creationId xmlns:a16="http://schemas.microsoft.com/office/drawing/2014/main" id="{0E008E3D-2C31-3E44-B689-49F89BBCD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2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CCBA406-7A5D-4393-9BD5-B62628934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971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CCBA406-7A5D-4393-9BD5-B62628934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6B3550-0E33-49C0-9113-B80267DFFE6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sz="6000" b="1" i="0" baseline="0">
              <a:latin typeface="Arial Black" panose="020B0A04020102020204" pitchFamily="34" charset="0"/>
              <a:ea typeface="+mj-ea"/>
              <a:sym typeface="Arial Black" panose="020B0A0402010202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4605927C-AAE2-4204-BB51-2E83932EC773}"/>
              </a:ext>
            </a:extLst>
          </p:cNvPr>
          <p:cNvSpPr/>
          <p:nvPr userDrawn="1"/>
        </p:nvSpPr>
        <p:spPr>
          <a:xfrm>
            <a:off x="1587731" y="0"/>
            <a:ext cx="10604269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C9CAE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lvl="0" eaLnBrk="1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9F3FA5B-38DB-4E66-A8F8-ED8F84F733CF}"/>
              </a:ext>
            </a:extLst>
          </p:cNvPr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24049"/>
          </a:solidFill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sz="1800">
              <a:solidFill>
                <a:srgbClr val="024049"/>
              </a:solidFill>
              <a:latin typeface="Arial" panose="020B0604020202020204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E35D32-0A82-40B6-A9D9-6605F2E3A642}"/>
              </a:ext>
            </a:extLst>
          </p:cNvPr>
          <p:cNvSpPr/>
          <p:nvPr userDrawn="1"/>
        </p:nvSpPr>
        <p:spPr>
          <a:xfrm>
            <a:off x="1587731" y="0"/>
            <a:ext cx="587578" cy="6858000"/>
          </a:xfrm>
          <a:prstGeom prst="triangle">
            <a:avLst>
              <a:gd name="adj" fmla="val 0"/>
            </a:avLst>
          </a:prstGeom>
          <a:solidFill>
            <a:srgbClr val="024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>
              <a:solidFill>
                <a:srgbClr val="024049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E17DF5-7BCE-4D73-8414-59C813D8EA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3337" y="4221789"/>
            <a:ext cx="7670325" cy="438427"/>
          </a:xfrm>
          <a:prstGeom prst="rect">
            <a:avLst/>
          </a:prstGeom>
        </p:spPr>
        <p:txBody>
          <a:bodyPr lIns="0" bIns="0" anchor="t">
            <a:noAutofit/>
          </a:bodyPr>
          <a:lstStyle>
            <a:lvl1pPr marL="0" indent="0" algn="l">
              <a:buNone/>
              <a:defRPr sz="2400" b="0" u="none" cap="none">
                <a:solidFill>
                  <a:srgbClr val="024049"/>
                </a:solidFill>
                <a:latin typeface="+mn-lt"/>
                <a:cs typeface="Arial Black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Insert your subtitle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49C0A7-284F-47E4-A82A-287770A00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3336" y="2636211"/>
            <a:ext cx="7730933" cy="1366366"/>
          </a:xfrm>
          <a:prstGeom prst="rect">
            <a:avLst/>
          </a:prstGeom>
        </p:spPr>
        <p:txBody>
          <a:bodyPr lIns="0" anchor="b"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800" i="0" u="none" kern="1200" cap="all" spc="-133" dirty="0" smtClean="0">
                <a:solidFill>
                  <a:srgbClr val="024049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Divider</a:t>
            </a:r>
          </a:p>
        </p:txBody>
      </p:sp>
      <p:pic>
        <p:nvPicPr>
          <p:cNvPr id="22" name="Immagine 6" descr="Machine Learning Reply - LOGO_White RGB.eps">
            <a:extLst>
              <a:ext uri="{FF2B5EF4-FFF2-40B4-BE49-F238E27FC236}">
                <a16:creationId xmlns:a16="http://schemas.microsoft.com/office/drawing/2014/main" id="{0873479F-4369-0942-A8CF-6C17A85B23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7606A10-8F0C-4B96-8F0F-38986ED53B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3169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7606A10-8F0C-4B96-8F0F-38986ED53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D7A1DBF-AD07-4E04-96CF-3D159776859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1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5" name="Segnaposto numero diapositiva 5">
            <a:extLst>
              <a:ext uri="{FF2B5EF4-FFF2-40B4-BE49-F238E27FC236}">
                <a16:creationId xmlns:a16="http://schemas.microsoft.com/office/drawing/2014/main" id="{AF3DB202-8DE1-4A0F-A783-A1F0A4DA1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117" y="6356352"/>
            <a:ext cx="2743200" cy="22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6009-6E5A-4F8C-8CA7-E37AFBF5FB92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itle Placeholder 54">
            <a:extLst>
              <a:ext uri="{FF2B5EF4-FFF2-40B4-BE49-F238E27FC236}">
                <a16:creationId xmlns:a16="http://schemas.microsoft.com/office/drawing/2014/main" id="{5887A63D-817F-4DC7-8CDA-56F79EC084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65682" y="397932"/>
            <a:ext cx="9940367" cy="7958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Actiontitle</a:t>
            </a:r>
          </a:p>
        </p:txBody>
      </p:sp>
      <p:sp>
        <p:nvSpPr>
          <p:cNvPr id="28" name="Inhaltsplatzhalter 35">
            <a:extLst>
              <a:ext uri="{FF2B5EF4-FFF2-40B4-BE49-F238E27FC236}">
                <a16:creationId xmlns:a16="http://schemas.microsoft.com/office/drawing/2014/main" id="{7E990F5F-C9D7-47BA-8AEC-1DC95FB09B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682" y="6028266"/>
            <a:ext cx="11460635" cy="22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4B98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54000" bIns="36000" anchor="b" anchorCtr="0"/>
          <a:lstStyle>
            <a:lvl1pPr>
              <a:spcBef>
                <a:spcPts val="200"/>
              </a:spcBef>
              <a:defRPr lang="de-DE" sz="1200" b="0" i="1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/>
              <a:t>Source: </a:t>
            </a:r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115D5E09-1E48-4E0E-82C0-2E1B99C3C405}"/>
              </a:ext>
            </a:extLst>
          </p:cNvPr>
          <p:cNvSpPr>
            <a:spLocks noChangeAspect="1"/>
          </p:cNvSpPr>
          <p:nvPr userDrawn="1"/>
        </p:nvSpPr>
        <p:spPr bwMode="gray">
          <a:xfrm flipH="1">
            <a:off x="10305282" y="0"/>
            <a:ext cx="1886717" cy="9432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72"/>
              </a:cxn>
              <a:cxn ang="0">
                <a:pos x="1260" y="572"/>
              </a:cxn>
              <a:cxn ang="0">
                <a:pos x="1430" y="0"/>
              </a:cxn>
              <a:cxn ang="0">
                <a:pos x="0" y="0"/>
              </a:cxn>
            </a:cxnLst>
            <a:rect l="0" t="0" r="r" b="b"/>
            <a:pathLst>
              <a:path w="1430" h="572">
                <a:moveTo>
                  <a:pt x="0" y="0"/>
                </a:moveTo>
                <a:lnTo>
                  <a:pt x="0" y="572"/>
                </a:lnTo>
                <a:lnTo>
                  <a:pt x="1260" y="572"/>
                </a:lnTo>
                <a:lnTo>
                  <a:pt x="1430" y="0"/>
                </a:lnTo>
                <a:lnTo>
                  <a:pt x="0" y="0"/>
                </a:lnTo>
                <a:close/>
              </a:path>
            </a:pathLst>
          </a:custGeom>
          <a:solidFill>
            <a:srgbClr val="8D8EA8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noAutofit/>
          </a:bodyPr>
          <a:lstStyle/>
          <a:p>
            <a:pPr eaLnBrk="1"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B7C09E-2209-40FC-8B57-708E1E3ECC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81" y="1716195"/>
            <a:ext cx="11460635" cy="4205788"/>
          </a:xfrm>
          <a:prstGeom prst="rect">
            <a:avLst/>
          </a:prstGeom>
        </p:spPr>
        <p:txBody>
          <a:bodyPr lIns="0"/>
          <a:lstStyle>
            <a:lvl1pPr>
              <a:defRPr sz="1600" u="none"/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02F74DA-7E83-4606-87CC-5EB5C7F13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682" y="90049"/>
            <a:ext cx="9939600" cy="201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Chapter name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993F5916-D4AC-4CCB-B1D3-C3E23E7F75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682" y="1300020"/>
            <a:ext cx="11462400" cy="309892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>
              <a:defRPr sz="1200" u="none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Inhaltsplatzhalter 35">
            <a:extLst>
              <a:ext uri="{FF2B5EF4-FFF2-40B4-BE49-F238E27FC236}">
                <a16:creationId xmlns:a16="http://schemas.microsoft.com/office/drawing/2014/main" id="{5390D463-F6CC-43D7-81F0-CC42BBE0C8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5682" y="6356352"/>
            <a:ext cx="8607600" cy="22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4B98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54000" bIns="36000"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de-DE" sz="1200" b="0" i="0" u="none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/>
              <a:t>Machine Learning Reply | Targets 2020 – BU Data Frameworks</a:t>
            </a:r>
          </a:p>
        </p:txBody>
      </p:sp>
      <p:pic>
        <p:nvPicPr>
          <p:cNvPr id="19" name="Immagine 6" descr="Machine Learning Reply - LOGO_White RGB.eps">
            <a:extLst>
              <a:ext uri="{FF2B5EF4-FFF2-40B4-BE49-F238E27FC236}">
                <a16:creationId xmlns:a16="http://schemas.microsoft.com/office/drawing/2014/main" id="{73C7907C-7BFF-EC4A-A558-C252C700CC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48" y="275432"/>
            <a:ext cx="1581861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34" userDrawn="1">
          <p15:clr>
            <a:srgbClr val="FBAE40"/>
          </p15:clr>
        </p15:guide>
        <p15:guide id="3" pos="7446" userDrawn="1">
          <p15:clr>
            <a:srgbClr val="FBAE40"/>
          </p15:clr>
        </p15:guide>
        <p15:guide id="5" orient="horz" pos="1071" userDrawn="1">
          <p15:clr>
            <a:srgbClr val="FBAE40"/>
          </p15:clr>
        </p15:guide>
        <p15:guide id="6" orient="horz" pos="3725" userDrawn="1">
          <p15:clr>
            <a:srgbClr val="FBAE40"/>
          </p15:clr>
        </p15:guide>
        <p15:guide id="7" orient="horz" pos="23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47F358-451E-49C3-8163-F9C911B7CA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49404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Folie" r:id="rId15" imgW="415" imgH="416" progId="TCLayout.ActiveDocument.1">
                  <p:embed/>
                </p:oleObj>
              </mc:Choice>
              <mc:Fallback>
                <p:oleObj name="think-cell Folie" r:id="rId15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47F358-451E-49C3-8163-F9C911B7C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94BCBB1-4EA1-4F40-BA7B-FD3994190CF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3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60" r:id="rId3"/>
    <p:sldLayoutId id="2147483658" r:id="rId4"/>
    <p:sldLayoutId id="2147483659" r:id="rId5"/>
    <p:sldLayoutId id="2147483655" r:id="rId6"/>
    <p:sldLayoutId id="2147483661" r:id="rId7"/>
    <p:sldLayoutId id="2147483653" r:id="rId8"/>
    <p:sldLayoutId id="2147483650" r:id="rId9"/>
    <p:sldLayoutId id="2147483654" r:id="rId10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rgbClr val="004149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itchFamily="34" charset="0"/>
        <a:buNone/>
        <a:tabLst/>
        <a:defRPr lang="en-US" sz="1400" b="1" u="sng" kern="1200" noProof="0" dirty="0" smtClean="0">
          <a:solidFill>
            <a:srgbClr val="004149"/>
          </a:solidFill>
          <a:latin typeface="+mn-lt"/>
          <a:ea typeface="+mn-ea"/>
          <a:cs typeface="+mn-cs"/>
        </a:defRPr>
      </a:lvl1pPr>
      <a:lvl2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itchFamily="34" charset="0"/>
        <a:buNone/>
        <a:tabLst/>
        <a:defRPr sz="1400" kern="1200">
          <a:solidFill>
            <a:srgbClr val="004149"/>
          </a:solidFill>
          <a:latin typeface="+mn-lt"/>
          <a:ea typeface="+mn-ea"/>
          <a:cs typeface="+mn-cs"/>
        </a:defRPr>
      </a:lvl2pPr>
      <a:lvl3pPr marL="177800" marR="0" indent="-1778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97989A"/>
        </a:buClr>
        <a:buSzTx/>
        <a:buFont typeface="Arial" pitchFamily="34" charset="0"/>
        <a:buChar char="■"/>
        <a:tabLst/>
        <a:defRPr sz="1400" kern="1200">
          <a:solidFill>
            <a:srgbClr val="004149"/>
          </a:solidFill>
          <a:latin typeface="+mn-lt"/>
          <a:ea typeface="+mn-ea"/>
          <a:cs typeface="+mn-cs"/>
        </a:defRPr>
      </a:lvl3pPr>
      <a:lvl4pPr marL="355600" marR="0" indent="-1778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97989A"/>
        </a:buClr>
        <a:buSzTx/>
        <a:buFont typeface="Arial" pitchFamily="34" charset="0"/>
        <a:buChar char="–"/>
        <a:tabLst/>
        <a:defRPr sz="1400" kern="1200">
          <a:solidFill>
            <a:srgbClr val="004149"/>
          </a:solidFill>
          <a:latin typeface="+mn-lt"/>
          <a:ea typeface="+mn-ea"/>
          <a:cs typeface="+mn-cs"/>
        </a:defRPr>
      </a:lvl4pPr>
      <a:lvl5pPr marL="534988" marR="0" indent="-1746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97989A"/>
        </a:buClr>
        <a:buSzTx/>
        <a:buFont typeface="Arial" pitchFamily="34" charset="0"/>
        <a:buChar char="■"/>
        <a:tabLst/>
        <a:defRPr sz="1400" kern="1200">
          <a:solidFill>
            <a:srgbClr val="004149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F05E49-D0D4-6044-BC04-D1F1F0484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Sunitha Radhakrishnan  </a:t>
            </a:r>
          </a:p>
          <a:p>
            <a:pPr algn="ctr"/>
            <a:r>
              <a:rPr lang="en-US"/>
              <a:t>September 2</a:t>
            </a:r>
            <a:r>
              <a:rPr lang="en-US" dirty="0"/>
              <a:t>2</a:t>
            </a:r>
            <a:r>
              <a:rPr lang="en-US"/>
              <a:t>, </a:t>
            </a:r>
            <a:r>
              <a:rPr lang="en-US" dirty="0"/>
              <a:t>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F7B06-800F-CF40-8C41-3936E6589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ETL Tools on AWS</a:t>
            </a:r>
          </a:p>
        </p:txBody>
      </p:sp>
    </p:spTree>
    <p:extLst>
      <p:ext uri="{BB962C8B-B14F-4D97-AF65-F5344CB8AC3E}">
        <p14:creationId xmlns:p14="http://schemas.microsoft.com/office/powerpoint/2010/main" val="152523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588-53C0-5F4F-B44D-60FA5F200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98251-599C-664A-9DD6-B06ED1DB0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81" y="471857"/>
            <a:ext cx="11460635" cy="42057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Spark-Submit the python script using the spark application to run the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files generated and stored in S3 AWS. 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6014E-97A0-AF4E-AAE7-C3DB95729D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EMR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770ADBB-2AA6-3547-87AE-97F819870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2557" y="1187777"/>
            <a:ext cx="8361575" cy="473420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BD9B25-E466-1C49-B749-E4ACF3AE3C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75555" y="1649690"/>
            <a:ext cx="7182439" cy="33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0A852-12FB-B747-B0C2-42D48835A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7455F2-19E4-A04F-A0D2-DBE2273B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r>
              <a:rPr lang="en-DE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C1A0F-A6F5-8049-8EA7-B670791F6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7732" y="879850"/>
            <a:ext cx="11460635" cy="4383002"/>
          </a:xfrm>
        </p:spPr>
        <p:txBody>
          <a:bodyPr/>
          <a:lstStyle/>
          <a:p>
            <a:r>
              <a:rPr lang="en-DE" dirty="0"/>
              <a:t>Cost usage chart and benchmarking</a:t>
            </a:r>
          </a:p>
          <a:p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735292-639A-7642-A749-ED4CA0E073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EMR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779F32-A9A2-1B45-8133-F1F9BE7DD7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595" y="1344321"/>
            <a:ext cx="5943600" cy="306324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D9B69D9-9FD7-9345-8115-B5F4ECDE8A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22353" y="1174752"/>
            <a:ext cx="3517900" cy="5181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D0E8E88-4D07-D142-BFEB-C7990AF60A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135" y="4729452"/>
            <a:ext cx="5943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38DAA-15FD-394E-9BE4-AA07DDD5E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E6295-E37F-B044-8350-E41759663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375" y="727655"/>
            <a:ext cx="11460635" cy="5067664"/>
          </a:xfrm>
        </p:spPr>
        <p:txBody>
          <a:bodyPr/>
          <a:lstStyle/>
          <a:p>
            <a:pPr lvl="0"/>
            <a:r>
              <a:rPr lang="en-US" dirty="0"/>
              <a:t>Pros:</a:t>
            </a:r>
            <a:endParaRPr lang="en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Saves time in tasks like system administration.</a:t>
            </a:r>
            <a:endParaRPr lang="en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In comparison with Glue, it saves a lot of costs for the company.</a:t>
            </a:r>
          </a:p>
          <a:p>
            <a:endParaRPr lang="en-US" dirty="0"/>
          </a:p>
          <a:p>
            <a:pPr lvl="0"/>
            <a:r>
              <a:rPr lang="en-US" dirty="0"/>
              <a:t>Cons: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Synchronization of metadata from S3 tends to become inconsistent sometimes. </a:t>
            </a:r>
            <a:endParaRPr lang="en-DE" b="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Management overhead would not be as simple as Glue. </a:t>
            </a:r>
            <a:endParaRPr lang="en-DE" b="0" dirty="0"/>
          </a:p>
          <a:p>
            <a:endParaRPr lang="en-US" dirty="0"/>
          </a:p>
          <a:p>
            <a:r>
              <a:rPr lang="en-US" dirty="0"/>
              <a:t>Alternate/Similar technologies: </a:t>
            </a:r>
            <a:endParaRPr lang="en-DE" dirty="0"/>
          </a:p>
          <a:p>
            <a:pPr marL="342900" lvl="0" indent="-342900">
              <a:buFont typeface="+mj-lt"/>
              <a:buAutoNum type="arabicPeriod"/>
            </a:pPr>
            <a:r>
              <a:rPr lang="en-US" b="0" dirty="0"/>
              <a:t>Amazon Apache Airflow – for scheduling ETL jobs. </a:t>
            </a:r>
            <a:endParaRPr lang="en-DE" b="0" dirty="0"/>
          </a:p>
          <a:p>
            <a:pPr marL="342900" lvl="0" indent="-342900">
              <a:buFont typeface="+mj-lt"/>
              <a:buAutoNum type="arabicPeriod"/>
            </a:pPr>
            <a:r>
              <a:rPr lang="en-US" b="0" dirty="0"/>
              <a:t>AWS Data Pipeline</a:t>
            </a:r>
            <a:endParaRPr lang="en-DE" b="0" dirty="0"/>
          </a:p>
          <a:p>
            <a:pPr marL="342900" lvl="0" indent="-342900">
              <a:buFont typeface="+mj-lt"/>
              <a:buAutoNum type="arabicPeriod"/>
            </a:pPr>
            <a:r>
              <a:rPr lang="en-US" b="0" dirty="0"/>
              <a:t>AWS Batch</a:t>
            </a:r>
            <a:endParaRPr lang="en-DE" b="0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Future Scope:</a:t>
            </a:r>
            <a:endParaRPr lang="en-DE" dirty="0"/>
          </a:p>
          <a:p>
            <a:pPr marL="342900" lvl="0" indent="-342900">
              <a:buFont typeface="+mj-lt"/>
              <a:buAutoNum type="arabicPeriod"/>
            </a:pPr>
            <a:r>
              <a:rPr lang="en-US" b="0" dirty="0"/>
              <a:t>Orchestrate Apache Spark applications using AWS Step functions and Apache Livy(REST API’s).  </a:t>
            </a:r>
            <a:endParaRPr lang="en-DE" b="0" dirty="0"/>
          </a:p>
          <a:p>
            <a:pPr marL="342900" lvl="0" indent="-342900">
              <a:buFont typeface="+mj-lt"/>
              <a:buAutoNum type="arabicPeriod"/>
            </a:pPr>
            <a:r>
              <a:rPr lang="en-US" b="0" dirty="0" err="1"/>
              <a:t>Emr</a:t>
            </a:r>
            <a:r>
              <a:rPr lang="en-US" b="0" dirty="0"/>
              <a:t> - Apache Livy – </a:t>
            </a:r>
            <a:r>
              <a:rPr lang="en-US" b="0" dirty="0" err="1"/>
              <a:t>Sagemaker</a:t>
            </a:r>
            <a:r>
              <a:rPr lang="en-US" b="0" dirty="0"/>
              <a:t>. </a:t>
            </a:r>
            <a:endParaRPr lang="en-DE" b="0" dirty="0"/>
          </a:p>
          <a:p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12EFC5-98EE-CC4A-876C-488B7E1DE0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EMR</a:t>
            </a:r>
          </a:p>
        </p:txBody>
      </p:sp>
    </p:spTree>
    <p:extLst>
      <p:ext uri="{BB962C8B-B14F-4D97-AF65-F5344CB8AC3E}">
        <p14:creationId xmlns:p14="http://schemas.microsoft.com/office/powerpoint/2010/main" val="27444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0A25B-F60E-D74F-9CB0-4B202A3AD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A5E027-C4E9-7848-B4DB-358794CEDDBF}"/>
              </a:ext>
            </a:extLst>
          </p:cNvPr>
          <p:cNvSpPr/>
          <p:nvPr/>
        </p:nvSpPr>
        <p:spPr>
          <a:xfrm>
            <a:off x="4378161" y="2164145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25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ED3E2C-90E9-4941-9AE5-8BC9865AB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C05FBE-5B0F-214C-9D3F-E79DB85C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95D436A-2C11-264E-BD32-DFE214871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917" y="881474"/>
            <a:ext cx="11462400" cy="309892"/>
          </a:xfrm>
        </p:spPr>
        <p:txBody>
          <a:bodyPr lIns="0" tIns="0" rIns="0" bIns="0" anchor="t"/>
          <a:lstStyle/>
          <a:p>
            <a:r>
              <a:rPr lang="en-US" dirty="0"/>
              <a:t>POC</a:t>
            </a:r>
          </a:p>
        </p:txBody>
      </p:sp>
      <p:sp>
        <p:nvSpPr>
          <p:cNvPr id="25" name="RBContent58">
            <a:extLst>
              <a:ext uri="{FF2B5EF4-FFF2-40B4-BE49-F238E27FC236}">
                <a16:creationId xmlns:a16="http://schemas.microsoft.com/office/drawing/2014/main" id="{A968B915-F0F9-B24D-AB8A-7CD7FC5A69AD}"/>
              </a:ext>
            </a:extLst>
          </p:cNvPr>
          <p:cNvSpPr txBox="1">
            <a:spLocks/>
          </p:cNvSpPr>
          <p:nvPr/>
        </p:nvSpPr>
        <p:spPr>
          <a:xfrm>
            <a:off x="363917" y="1674908"/>
            <a:ext cx="11720053" cy="83099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To leverage ETL tools available in the Amazon cloud with help of employee migration data. </a:t>
            </a:r>
          </a:p>
          <a:p>
            <a:pPr lvl="0"/>
            <a:endParaRPr lang="en-DE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To evaluate and compare Glue and EMR (ETL AWS Technologies) costs and computational effort.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C0201-F71B-164D-A9C2-1B7BF1F9AD1C}"/>
              </a:ext>
            </a:extLst>
          </p:cNvPr>
          <p:cNvSpPr/>
          <p:nvPr/>
        </p:nvSpPr>
        <p:spPr>
          <a:xfrm>
            <a:off x="363917" y="2987076"/>
            <a:ext cx="6096000" cy="2242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4320" algn="just">
              <a:lnSpc>
                <a:spcPct val="107000"/>
              </a:lnSpc>
              <a:spcAft>
                <a:spcPts val="600"/>
              </a:spcAft>
              <a:tabLst>
                <a:tab pos="274320" algn="l"/>
                <a:tab pos="4572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TechStack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274320" algn="l"/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Glue Studio, Cloud 9 Console. 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274320" algn="l"/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EMR - EC2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274320" algn="l"/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 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274320" algn="l"/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274320" algn="l"/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endParaRPr lang="en-DE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9105B-B225-3F42-88E9-C40BDDD6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9762F-B2BE-2F49-B31A-24478472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Amazon Glue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A630E-8E1A-9A44-900F-CC13719F1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Serverless data integration service</a:t>
            </a:r>
            <a:endParaRPr lang="en-DE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Easy to discover, prepare and combine data for analytics, ML, and App Development.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Automatically scaling resources to cover the current needs of your situation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pPr lvl="0"/>
            <a:endParaRPr lang="en-DE" dirty="0"/>
          </a:p>
          <a:p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73B26A-6A61-ED4E-B5F2-7A518E705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About Glue</a:t>
            </a:r>
          </a:p>
        </p:txBody>
      </p:sp>
    </p:spTree>
    <p:extLst>
      <p:ext uri="{BB962C8B-B14F-4D97-AF65-F5344CB8AC3E}">
        <p14:creationId xmlns:p14="http://schemas.microsoft.com/office/powerpoint/2010/main" val="29420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F6AA9-7525-CC4C-962C-7BAC03DA9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E91C1-27E0-6A41-98E5-29ACD2B0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BE67A-4661-4C40-949C-FD99C749C3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82" y="920390"/>
            <a:ext cx="11460635" cy="4205788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Creating Cloud9 environment and get the files from Git.</a:t>
            </a:r>
            <a:endParaRPr lang="en-DE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S3 bucket inside cloud 9 IDE</a:t>
            </a:r>
            <a:r>
              <a:rPr lang="en-DE" dirty="0"/>
              <a:t> </a:t>
            </a:r>
          </a:p>
          <a:p>
            <a:r>
              <a:rPr lang="en-US" dirty="0"/>
              <a:t> 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2BE6E-F1AC-7E44-ADAE-74F579650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Glue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68774-2582-BF44-A628-F8D4E5CD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98" y="1349984"/>
            <a:ext cx="7368280" cy="476947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091014B-88D3-C24B-8874-758B868B91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6423" y="2187019"/>
            <a:ext cx="8018282" cy="44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4F1E7-7A37-F844-B2AD-3ABCFA0A1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DB345-E191-1847-A87C-B6017100EE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865" y="601665"/>
            <a:ext cx="11460635" cy="42057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Data Crawler using Glue data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database and crawlers to crawl the CSV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crawlers </a:t>
            </a:r>
          </a:p>
          <a:p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93D12F-A38A-254A-98AA-33A6FA9B9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Glue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1B755-75DC-0C4F-9507-D0101A71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19" y="1993697"/>
            <a:ext cx="7418895" cy="420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05117-29B6-8D43-82EA-1BF2FB9D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21" y="1683681"/>
            <a:ext cx="9788165" cy="45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03041-6FC1-0049-8A94-3BB6B997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79C90-03FE-7142-8633-A44AD1465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81" y="698101"/>
            <a:ext cx="11460635" cy="42057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AWS environment </a:t>
            </a:r>
            <a:r>
              <a:rPr lang="en-US" dirty="0" err="1"/>
              <a:t>i.e</a:t>
            </a:r>
            <a:r>
              <a:rPr lang="en-US" dirty="0"/>
              <a:t> Glue Dev Endpoint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development notebooks like </a:t>
            </a:r>
            <a:r>
              <a:rPr lang="en-US" dirty="0" err="1"/>
              <a:t>Sagemaker</a:t>
            </a:r>
            <a:r>
              <a:rPr lang="en-US" dirty="0"/>
              <a:t>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and Run the ETL Job. </a:t>
            </a:r>
            <a:endParaRPr lang="en-DE" dirty="0"/>
          </a:p>
          <a:p>
            <a:r>
              <a:rPr lang="en-DE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F9449-24DD-8C41-B686-E61D856C4A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Glue Steps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1516A-3839-7F4D-A5AD-106D9AAE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1" y="2272013"/>
            <a:ext cx="9760813" cy="2952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EC2BC-0496-C748-A911-F0B03FAE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4" y="2272013"/>
            <a:ext cx="10953335" cy="3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8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6EC3B-CF6D-0748-8227-034A5975E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6E744-7792-1C45-AAE3-E3964446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7AE23-6B31-374A-8193-359648F25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3719" y="1009185"/>
            <a:ext cx="11460635" cy="420578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dirty="0"/>
              <a:t>Amazon Glue’s pay-as-you-go rate of $0.44 per DPU (One DPU=4 vCPU and 16 GB of memory)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0" dirty="0"/>
              <a:t>The cost depends on the jobs run and dev-endpoint</a:t>
            </a:r>
            <a:r>
              <a:rPr lang="en-DE" b="0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US" dirty="0"/>
              <a:t>Pros:</a:t>
            </a:r>
            <a:endParaRPr lang="en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b="0" dirty="0"/>
              <a:t>AWS </a:t>
            </a:r>
            <a:r>
              <a:rPr lang="de-DE" b="0" dirty="0" err="1"/>
              <a:t>Glue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capable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automatically</a:t>
            </a:r>
            <a:r>
              <a:rPr lang="de-DE" b="0" dirty="0"/>
              <a:t> </a:t>
            </a:r>
            <a:r>
              <a:rPr lang="de-DE" b="0" dirty="0" err="1"/>
              <a:t>generating</a:t>
            </a:r>
            <a:r>
              <a:rPr lang="de-DE" b="0" dirty="0"/>
              <a:t> ETL </a:t>
            </a:r>
            <a:r>
              <a:rPr lang="de-DE" b="0" dirty="0" err="1"/>
              <a:t>pipeline</a:t>
            </a:r>
            <a:r>
              <a:rPr lang="de-DE" b="0" dirty="0"/>
              <a:t> </a:t>
            </a:r>
            <a:r>
              <a:rPr lang="de-DE" b="0" dirty="0" err="1"/>
              <a:t>code</a:t>
            </a:r>
            <a:r>
              <a:rPr lang="de-DE" b="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Serverless architecture and job scheduling</a:t>
            </a:r>
            <a:r>
              <a:rPr lang="en-DE" b="0" dirty="0"/>
              <a:t> </a:t>
            </a:r>
          </a:p>
          <a:p>
            <a:endParaRPr lang="en-DE" b="0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Only</a:t>
            </a:r>
            <a:r>
              <a:rPr lang="de-DE" b="0" dirty="0"/>
              <a:t> </a:t>
            </a:r>
            <a:r>
              <a:rPr lang="de-DE" b="0" dirty="0" err="1"/>
              <a:t>two</a:t>
            </a:r>
            <a:r>
              <a:rPr lang="de-DE" b="0" dirty="0"/>
              <a:t> </a:t>
            </a:r>
            <a:r>
              <a:rPr lang="de-DE" b="0" dirty="0" err="1"/>
              <a:t>languages</a:t>
            </a:r>
            <a:r>
              <a:rPr lang="de-DE" b="0" dirty="0"/>
              <a:t> - AWS </a:t>
            </a:r>
            <a:r>
              <a:rPr lang="de-DE" b="0" dirty="0" err="1"/>
              <a:t>Glue</a:t>
            </a:r>
            <a:r>
              <a:rPr lang="de-DE" b="0" dirty="0"/>
              <a:t> </a:t>
            </a:r>
            <a:r>
              <a:rPr lang="de-DE" b="0" dirty="0" err="1"/>
              <a:t>only</a:t>
            </a:r>
            <a:r>
              <a:rPr lang="de-DE" b="0" dirty="0"/>
              <a:t> </a:t>
            </a:r>
            <a:r>
              <a:rPr lang="de-DE" b="0" dirty="0" err="1"/>
              <a:t>supports</a:t>
            </a:r>
            <a:r>
              <a:rPr lang="de-DE" b="0" dirty="0"/>
              <a:t> Python and Scala</a:t>
            </a:r>
            <a:endParaRPr lang="en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Limited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Expensive </a:t>
            </a:r>
            <a:r>
              <a:rPr lang="de-DE" b="0" dirty="0" err="1"/>
              <a:t>when</a:t>
            </a:r>
            <a:r>
              <a:rPr lang="de-DE" b="0" dirty="0"/>
              <a:t> </a:t>
            </a:r>
            <a:r>
              <a:rPr lang="de-DE" b="0" dirty="0" err="1"/>
              <a:t>jobs</a:t>
            </a:r>
            <a:r>
              <a:rPr lang="de-DE" b="0" dirty="0"/>
              <a:t> </a:t>
            </a:r>
            <a:r>
              <a:rPr lang="de-DE" b="0" dirty="0" err="1"/>
              <a:t>has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on </a:t>
            </a:r>
            <a:r>
              <a:rPr lang="de-DE" b="0" dirty="0" err="1"/>
              <a:t>daily</a:t>
            </a:r>
            <a:r>
              <a:rPr lang="de-DE" b="0" dirty="0"/>
              <a:t> </a:t>
            </a:r>
            <a:r>
              <a:rPr lang="de-DE" b="0" dirty="0" err="1"/>
              <a:t>basis</a:t>
            </a: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B3B0DC-18EE-E448-8796-2DB160E281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DE" dirty="0"/>
              <a:t>AWS Glue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957F81A-DB7A-8844-ACB3-3BED06AAD9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413266"/>
            <a:ext cx="5319860" cy="11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F847E-BDB7-5E49-8351-CEF5C2AAB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C4A56-D736-E948-BED0-BDC462D1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Elastic MapReduce (EMR)</a:t>
            </a:r>
            <a:br>
              <a:rPr lang="en-DE" dirty="0"/>
            </a:b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849B9-4B52-1640-81F2-44CAB9B0F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EMR is a big data platform designed to reduce the cost of processing and analyzing huge amounts of data.</a:t>
            </a:r>
            <a:endParaRPr lang="en-DE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A managed service where you configure your own cluster of EC2 instances.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  <a:p>
            <a:pPr marL="285750" lvl="0" indent="-285750">
              <a:buFont typeface="Wingdings" pitchFamily="2" charset="2"/>
              <a:buChar char="Ø"/>
            </a:pPr>
            <a:endParaRPr lang="en-DE" dirty="0"/>
          </a:p>
          <a:p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40CAB2-F225-8646-BBE3-18BADC078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0DBFA-F31C-2E4C-A27E-04AA3380D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About EMR</a:t>
            </a:r>
          </a:p>
        </p:txBody>
      </p:sp>
    </p:spTree>
    <p:extLst>
      <p:ext uri="{BB962C8B-B14F-4D97-AF65-F5344CB8AC3E}">
        <p14:creationId xmlns:p14="http://schemas.microsoft.com/office/powerpoint/2010/main" val="402990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2B097-9FC6-4047-A7DB-C4EC75476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66009-6E5A-4F8C-8CA7-E37AFBF5FB92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08F78-169C-934A-90E3-AD000369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19" y="223914"/>
            <a:ext cx="9940367" cy="795805"/>
          </a:xfrm>
        </p:spPr>
        <p:txBody>
          <a:bodyPr/>
          <a:lstStyle/>
          <a:p>
            <a:r>
              <a:rPr lang="en-DE" dirty="0"/>
              <a:t>AWS EMR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8873D-80BF-DD4C-A55E-BADC8AD6D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82" y="1326106"/>
            <a:ext cx="11460635" cy="4205788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Creating cluster using advanced options</a:t>
            </a:r>
            <a:endParaRPr lang="en-DE" b="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Specify the software configuration and add step according to the application. In this case, it is Spark Application.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Choose the hardware</a:t>
            </a:r>
            <a:r>
              <a:rPr lang="en-DE" b="0" dirty="0"/>
              <a:t> and cluster settings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Check for EC2 security groups and generate EC2 Key pair</a:t>
            </a:r>
            <a:r>
              <a:rPr lang="en-DE" b="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/>
              <a:t>Once the cluster moves from waiting to Ready state, log in to the EMR Cluster</a:t>
            </a:r>
            <a:r>
              <a:rPr lang="en-DE" b="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b="0" dirty="0"/>
          </a:p>
          <a:p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A8D34-DB19-694B-A097-04D305C3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681" y="781071"/>
            <a:ext cx="11462400" cy="309892"/>
          </a:xfrm>
        </p:spPr>
        <p:txBody>
          <a:bodyPr/>
          <a:lstStyle/>
          <a:p>
            <a:r>
              <a:rPr lang="en-DE" dirty="0"/>
              <a:t>Steps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6256E09-FD06-E242-BFA6-64675ABCC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9907" y="3203054"/>
            <a:ext cx="10349390" cy="287387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B848AF8-BA6D-414B-8E51-00F0F87016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5514" y="4440382"/>
            <a:ext cx="5491368" cy="1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04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1.81000000000000005329E+00&quot;&gt;&lt;m_msothmcolidx val=&quot;0&quot;/&gt;&lt;m_rgb r=&quot;9F&quot; g=&quot;D8&quot; b=&quot;0E&quot;/&gt;&lt;m_nBrightness tagver0=&quot;26206&quot; tagname0=&quot;m_nBrightnessUNRECOGNIZED&quot; val=&quot;0&quot;/&gt;&lt;/elem&gt;&lt;elem m_fUsage=&quot;9.00000000000000022204E-01&quot;&gt;&lt;m_msothmcolidx val=&quot;0&quot;/&gt;&lt;m_rgb r=&quot;CD&quot; g=&quot;CD&quot; b=&quot;CD&quot;/&gt;&lt;m_nBrightness tagver0=&quot;26206&quot; tagname0=&quot;m_nBrightnessUNRECOGNIZED&quot; val=&quot;0&quot;/&gt;&lt;/elem&gt;&lt;elem m_fUsage=&quot;7.29000000000000092371E-01&quot;&gt;&lt;m_msothmcolidx val=&quot;0&quot;/&gt;&lt;m_rgb r=&quot;6D&quot; g=&quot;E2&quot; b=&quot;41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Kr2SfJSy2G5o8HW8Stt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Kr2SfJSy2G5o8HW8Stt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b7mCijiSpW4PZl01j9QE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3QSuMiRrORRk0qYPWIeQ"/>
</p:tagLst>
</file>

<file path=ppt/theme/theme1.xml><?xml version="1.0" encoding="utf-8"?>
<a:theme xmlns:a="http://schemas.openxmlformats.org/drawingml/2006/main" name="Master">
  <a:themeElements>
    <a:clrScheme name="ML Reply 1">
      <a:dk1>
        <a:srgbClr val="252625"/>
      </a:dk1>
      <a:lt1>
        <a:srgbClr val="FFFFFF"/>
      </a:lt1>
      <a:dk2>
        <a:srgbClr val="323556"/>
      </a:dk2>
      <a:lt2>
        <a:srgbClr val="C9C9E0"/>
      </a:lt2>
      <a:accent1>
        <a:srgbClr val="8B8DA8"/>
      </a:accent1>
      <a:accent2>
        <a:srgbClr val="919191"/>
      </a:accent2>
      <a:accent3>
        <a:srgbClr val="515373"/>
      </a:accent3>
      <a:accent4>
        <a:srgbClr val="3A3838"/>
      </a:accent4>
      <a:accent5>
        <a:srgbClr val="AEABAB"/>
      </a:accent5>
      <a:accent6>
        <a:srgbClr val="323555"/>
      </a:accent6>
      <a:hlink>
        <a:srgbClr val="252625"/>
      </a:hlink>
      <a:folHlink>
        <a:srgbClr val="32355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3dfb1fd-9939-48e8-b7f9-906c8dec5f83">
      <UserInfo>
        <DisplayName>Sailer Hans-Peter</DisplayName>
        <AccountId>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40DA48F075C5B4A97888B7494D83B0A" ma:contentTypeVersion="13" ma:contentTypeDescription="Ein neues Dokument erstellen." ma:contentTypeScope="" ma:versionID="442c68a1e4a0e473d714641db100f103">
  <xsd:schema xmlns:xsd="http://www.w3.org/2001/XMLSchema" xmlns:xs="http://www.w3.org/2001/XMLSchema" xmlns:p="http://schemas.microsoft.com/office/2006/metadata/properties" xmlns:ns2="3ed6e455-ac74-4dac-a85f-281444f13a89" xmlns:ns3="93dfb1fd-9939-48e8-b7f9-906c8dec5f83" targetNamespace="http://schemas.microsoft.com/office/2006/metadata/properties" ma:root="true" ma:fieldsID="4673426274c65eb3ed26ddd3fd3b3ed1" ns2:_="" ns3:_="">
    <xsd:import namespace="3ed6e455-ac74-4dac-a85f-281444f13a89"/>
    <xsd:import namespace="93dfb1fd-9939-48e8-b7f9-906c8dec5f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6e455-ac74-4dac-a85f-281444f13a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dfb1fd-9939-48e8-b7f9-906c8dec5f8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225052-F2B8-49FC-A412-5D27ABF231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C53C13-48C7-4544-93BF-9003A9BB3E88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3ed6e455-ac74-4dac-a85f-281444f13a89"/>
    <ds:schemaRef ds:uri="93dfb1fd-9939-48e8-b7f9-906c8dec5f83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62C208B-F8B7-49EF-8664-127784E52359}">
  <ds:schemaRefs>
    <ds:schemaRef ds:uri="3ed6e455-ac74-4dac-a85f-281444f13a89"/>
    <ds:schemaRef ds:uri="93dfb1fd-9939-48e8-b7f9-906c8dec5f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488</Words>
  <Application>Microsoft Macintosh PowerPoint</Application>
  <PresentationFormat>Widescreen</PresentationFormat>
  <Paragraphs>102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Wingdings</vt:lpstr>
      <vt:lpstr>Master</vt:lpstr>
      <vt:lpstr>think-cell Folie</vt:lpstr>
      <vt:lpstr>ETL Tools on AWS</vt:lpstr>
      <vt:lpstr>Objective</vt:lpstr>
      <vt:lpstr>Amazon Glue</vt:lpstr>
      <vt:lpstr>Steps</vt:lpstr>
      <vt:lpstr>PowerPoint Presentation</vt:lpstr>
      <vt:lpstr>PowerPoint Presentation</vt:lpstr>
      <vt:lpstr>Observations</vt:lpstr>
      <vt:lpstr>Amazon Elastic MapReduce (EMR) </vt:lpstr>
      <vt:lpstr>AWS EMR </vt:lpstr>
      <vt:lpstr>PowerPoint Presentation</vt:lpstr>
      <vt:lpstr>Observations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Filippo Di Giovanni</dc:creator>
  <cp:lastModifiedBy>Sunitha Radhakrishnan</cp:lastModifiedBy>
  <cp:revision>9</cp:revision>
  <cp:lastPrinted>2020-02-25T08:54:45Z</cp:lastPrinted>
  <dcterms:created xsi:type="dcterms:W3CDTF">2017-04-28T20:36:13Z</dcterms:created>
  <dcterms:modified xsi:type="dcterms:W3CDTF">2021-09-21T17:57:01Z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0x010100C40DA48F075C5B4A97888B7494D83B0A</vt:lpwstr>
  </property>
  <property fmtid="{D5CDD505-2E9C-101B-9397-08002B2CF9AE}" pid="3" name="AuthorIds_UIVersion_512">
    <vt:lpwstr>6</vt:lpwstr>
  </property>
</Properties>
</file>